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57594914-8d3d-422d-9441-cc3b5a23c251/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5" name="Google Shape;225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8026695" y="164189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67350" y="4327850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896693" y="4403109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35069" y="6010417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 txBox="1"/>
          <p:nvPr/>
        </p:nvSpPr>
        <p:spPr>
          <a:xfrm>
            <a:off x="8895341" y="1669043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30" name="Google Shape;230;p22"/>
          <p:cNvSpPr/>
          <p:nvPr/>
        </p:nvSpPr>
        <p:spPr>
          <a:xfrm>
            <a:off x="2209938" y="517109"/>
            <a:ext cx="65554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 li znakovi i oznake kratice? Objasni odgovor.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444116" y="1604802"/>
            <a:ext cx="8029575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znakovi kemijskih elemenata        znakovi mjernih jedinica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– kisik                                             kg – kilogram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 – magnezij                                  km – kilometar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registracijske oznake                       </a:t>
            </a:r>
            <a:r>
              <a:rPr lang="hr-HR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oznake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novčanih jedinica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– Osijek                                        HRK – hrvatska kuna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– Njemačka                                   EUR – euro</a:t>
            </a:r>
            <a:endParaRPr sz="2400" dirty="0"/>
          </a:p>
        </p:txBody>
      </p:sp>
      <p:sp>
        <p:nvSpPr>
          <p:cNvPr id="232" name="Google Shape;232;p22"/>
          <p:cNvSpPr txBox="1"/>
          <p:nvPr/>
        </p:nvSpPr>
        <p:spPr>
          <a:xfrm>
            <a:off x="8565433" y="2478241"/>
            <a:ext cx="26625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OZNAKE I ZNAKOVI</a:t>
            </a:r>
            <a:endParaRPr sz="2400" dirty="0"/>
          </a:p>
        </p:txBody>
      </p:sp>
      <p:sp>
        <p:nvSpPr>
          <p:cNvPr id="233" name="Google Shape;233;p22"/>
          <p:cNvSpPr txBox="1"/>
          <p:nvPr/>
        </p:nvSpPr>
        <p:spPr>
          <a:xfrm>
            <a:off x="8748916" y="2864716"/>
            <a:ext cx="274959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Pišu se bez točke i uglavnom su međunarodno prihvaćene.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3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0" name="Google Shape;240;p23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668006" y="1341435"/>
            <a:ext cx="4325813" cy="427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 txBox="1"/>
          <p:nvPr/>
        </p:nvSpPr>
        <p:spPr>
          <a:xfrm>
            <a:off x="7063784" y="1668175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7400325" y="2314694"/>
            <a:ext cx="28583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ČITANJE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POKRATA I KRATICA</a:t>
            </a:r>
            <a:endParaRPr sz="2400" dirty="0"/>
          </a:p>
        </p:txBody>
      </p:sp>
      <p:sp>
        <p:nvSpPr>
          <p:cNvPr id="246" name="Google Shape;246;p23"/>
          <p:cNvSpPr/>
          <p:nvPr/>
        </p:nvSpPr>
        <p:spPr>
          <a:xfrm>
            <a:off x="1542242" y="653192"/>
            <a:ext cx="68800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rečenice s pokratama. Kako se čitaju pokrate? Kako se čitaju kratice?</a:t>
            </a:r>
            <a:endParaRPr sz="2400" dirty="0"/>
          </a:p>
        </p:txBody>
      </p:sp>
      <p:sp>
        <p:nvSpPr>
          <p:cNvPr id="247" name="Google Shape;247;p23"/>
          <p:cNvSpPr/>
          <p:nvPr/>
        </p:nvSpPr>
        <p:spPr>
          <a:xfrm>
            <a:off x="496735" y="1622216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 mu je odvezao auto.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HNK ima novu predstavu.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 mi svoj JMBG.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Živim u RH.</a:t>
            </a:r>
            <a:endParaRPr sz="2400" dirty="0"/>
          </a:p>
        </p:txBody>
      </p:sp>
      <p:sp>
        <p:nvSpPr>
          <p:cNvPr id="248" name="Google Shape;248;p23"/>
          <p:cNvSpPr/>
          <p:nvPr/>
        </p:nvSpPr>
        <p:spPr>
          <a:xfrm>
            <a:off x="357188" y="4143797"/>
            <a:ext cx="49913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O. g. gđa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Anetić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prijavila se za projekt.</a:t>
            </a:r>
            <a:endParaRPr sz="2400" dirty="0"/>
          </a:p>
        </p:txBody>
      </p:sp>
      <p:pic>
        <p:nvPicPr>
          <p:cNvPr id="249" name="Google Shape;249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85854" y="4615629"/>
            <a:ext cx="2816751" cy="238464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3"/>
          <p:cNvSpPr/>
          <p:nvPr/>
        </p:nvSpPr>
        <p:spPr>
          <a:xfrm>
            <a:off x="4153086" y="1668175"/>
            <a:ext cx="1476413" cy="50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[hak]</a:t>
            </a:r>
            <a:endParaRPr sz="2400" dirty="0"/>
          </a:p>
        </p:txBody>
      </p:sp>
      <p:sp>
        <p:nvSpPr>
          <p:cNvPr id="251" name="Google Shape;251;p23"/>
          <p:cNvSpPr/>
          <p:nvPr/>
        </p:nvSpPr>
        <p:spPr>
          <a:xfrm>
            <a:off x="4153086" y="2214013"/>
            <a:ext cx="1541144" cy="50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haenka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400" dirty="0"/>
          </a:p>
        </p:txBody>
      </p:sp>
      <p:sp>
        <p:nvSpPr>
          <p:cNvPr id="252" name="Google Shape;252;p23"/>
          <p:cNvSpPr/>
          <p:nvPr/>
        </p:nvSpPr>
        <p:spPr>
          <a:xfrm>
            <a:off x="4167359" y="2774587"/>
            <a:ext cx="1462140" cy="50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jmbg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400" dirty="0"/>
          </a:p>
        </p:txBody>
      </p:sp>
      <p:sp>
        <p:nvSpPr>
          <p:cNvPr id="253" name="Google Shape;253;p23"/>
          <p:cNvSpPr/>
          <p:nvPr/>
        </p:nvSpPr>
        <p:spPr>
          <a:xfrm>
            <a:off x="496735" y="4615629"/>
            <a:ext cx="32384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[ove godine] [gospođa]</a:t>
            </a:r>
            <a:endParaRPr sz="2400" dirty="0"/>
          </a:p>
        </p:txBody>
      </p:sp>
      <p:sp>
        <p:nvSpPr>
          <p:cNvPr id="254" name="Google Shape;254;p23"/>
          <p:cNvSpPr/>
          <p:nvPr/>
        </p:nvSpPr>
        <p:spPr>
          <a:xfrm>
            <a:off x="4162716" y="3339616"/>
            <a:ext cx="1307107" cy="50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-ha]</a:t>
            </a:r>
            <a:endParaRPr sz="2400" dirty="0"/>
          </a:p>
        </p:txBody>
      </p:sp>
      <p:sp>
        <p:nvSpPr>
          <p:cNvPr id="255" name="Google Shape;255;p23"/>
          <p:cNvSpPr/>
          <p:nvPr/>
        </p:nvSpPr>
        <p:spPr>
          <a:xfrm>
            <a:off x="7368325" y="3017149"/>
            <a:ext cx="324689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Pokrate se čitaju kao cjelovite riječi, prema nazivima slova ili se slovkaju.</a:t>
            </a:r>
            <a:endParaRPr/>
          </a:p>
        </p:txBody>
      </p:sp>
      <p:sp>
        <p:nvSpPr>
          <p:cNvPr id="256" name="Google Shape;256;p23"/>
          <p:cNvSpPr/>
          <p:nvPr/>
        </p:nvSpPr>
        <p:spPr>
          <a:xfrm>
            <a:off x="7400324" y="4055486"/>
            <a:ext cx="30163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Kratice se čitaju kao cjelovite riječi.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4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2" name="Google Shape;262;p24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3" name="Google Shape;263;p24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859160" y="656846"/>
            <a:ext cx="5371196" cy="5100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759949" y="4638021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8809839" y="4736488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10124" y="5982282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 txBox="1"/>
          <p:nvPr/>
        </p:nvSpPr>
        <p:spPr>
          <a:xfrm>
            <a:off x="8526350" y="735437"/>
            <a:ext cx="2556984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8" name="Google Shape;268;p24"/>
          <p:cNvSpPr/>
          <p:nvPr/>
        </p:nvSpPr>
        <p:spPr>
          <a:xfrm>
            <a:off x="8272667" y="1773173"/>
            <a:ext cx="31096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Razvrstaj iz rečenice kratice i pokrate.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8198582" y="2717843"/>
            <a:ext cx="37774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kratice i pokrate zadanih pojmova.</a:t>
            </a:r>
            <a:endParaRPr sz="2400" dirty="0"/>
          </a:p>
        </p:txBody>
      </p:sp>
      <p:sp>
        <p:nvSpPr>
          <p:cNvPr id="270" name="Google Shape;270;p24"/>
          <p:cNvSpPr/>
          <p:nvPr/>
        </p:nvSpPr>
        <p:spPr>
          <a:xfrm>
            <a:off x="8321163" y="3573277"/>
            <a:ext cx="315348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Dopuni točnim oblikom pokrate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NASA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 zagradi napiši padež.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6465" y="1750087"/>
            <a:ext cx="658920" cy="84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889" y="1091049"/>
            <a:ext cx="79248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4"/>
          <p:cNvSpPr/>
          <p:nvPr/>
        </p:nvSpPr>
        <p:spPr>
          <a:xfrm>
            <a:off x="671224" y="851230"/>
            <a:ext cx="68283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Upoznah gđicu iz SAD-a. Sljedeće g. vraća se u RH.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kratice</a:t>
            </a:r>
            <a:r>
              <a:rPr lang="hr-HR" sz="2400" b="1" dirty="0" smtClean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:______________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pokrate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:_____________</a:t>
            </a:r>
            <a:endParaRPr sz="2400" dirty="0"/>
          </a:p>
        </p:txBody>
      </p:sp>
      <p:pic>
        <p:nvPicPr>
          <p:cNvPr id="274" name="Google Shape;274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08461" y="2638745"/>
            <a:ext cx="612735" cy="82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98127" y="3056854"/>
            <a:ext cx="914400" cy="10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4"/>
          <p:cNvSpPr/>
          <p:nvPr/>
        </p:nvSpPr>
        <p:spPr>
          <a:xfrm>
            <a:off x="460338" y="2746444"/>
            <a:ext cx="626332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gospođa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b) i tako dalje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doktor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d) Osnovna škola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e) Hrvatska akademija znanosti i umjetnosti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</a:t>
            </a:r>
            <a:endParaRPr sz="2400" dirty="0"/>
          </a:p>
        </p:txBody>
      </p:sp>
      <p:pic>
        <p:nvPicPr>
          <p:cNvPr id="277" name="Google Shape;277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14828" y="3475801"/>
            <a:ext cx="654326" cy="78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7" y="4936860"/>
            <a:ext cx="926465" cy="106108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4"/>
          <p:cNvSpPr/>
          <p:nvPr/>
        </p:nvSpPr>
        <p:spPr>
          <a:xfrm>
            <a:off x="692950" y="5237235"/>
            <a:ext cx="5798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(___)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sam sklopio sporazum.</a:t>
            </a:r>
            <a:endParaRPr sz="2400" dirty="0"/>
          </a:p>
        </p:txBody>
      </p:sp>
      <p:sp>
        <p:nvSpPr>
          <p:cNvPr id="280" name="Google Shape;280;p24"/>
          <p:cNvSpPr/>
          <p:nvPr/>
        </p:nvSpPr>
        <p:spPr>
          <a:xfrm>
            <a:off x="2031839" y="1464905"/>
            <a:ext cx="9991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gđicu</a:t>
            </a:r>
            <a:endParaRPr sz="2400" dirty="0"/>
          </a:p>
        </p:txBody>
      </p:sp>
      <p:sp>
        <p:nvSpPr>
          <p:cNvPr id="281" name="Google Shape;281;p24"/>
          <p:cNvSpPr/>
          <p:nvPr/>
        </p:nvSpPr>
        <p:spPr>
          <a:xfrm>
            <a:off x="3179073" y="1445426"/>
            <a:ext cx="4331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g. </a:t>
            </a:r>
            <a:endParaRPr sz="2400" dirty="0"/>
          </a:p>
        </p:txBody>
      </p:sp>
      <p:sp>
        <p:nvSpPr>
          <p:cNvPr id="282" name="Google Shape;282;p24"/>
          <p:cNvSpPr/>
          <p:nvPr/>
        </p:nvSpPr>
        <p:spPr>
          <a:xfrm>
            <a:off x="2091982" y="1992847"/>
            <a:ext cx="7447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RH</a:t>
            </a:r>
            <a:endParaRPr sz="2400" dirty="0"/>
          </a:p>
        </p:txBody>
      </p:sp>
      <p:sp>
        <p:nvSpPr>
          <p:cNvPr id="283" name="Google Shape;283;p24"/>
          <p:cNvSpPr/>
          <p:nvPr/>
        </p:nvSpPr>
        <p:spPr>
          <a:xfrm>
            <a:off x="2774013" y="1992847"/>
            <a:ext cx="13583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SAD-a</a:t>
            </a:r>
            <a:endParaRPr sz="2400" dirty="0"/>
          </a:p>
        </p:txBody>
      </p:sp>
      <p:sp>
        <p:nvSpPr>
          <p:cNvPr id="284" name="Google Shape;284;p24"/>
          <p:cNvSpPr/>
          <p:nvPr/>
        </p:nvSpPr>
        <p:spPr>
          <a:xfrm>
            <a:off x="2050921" y="2815969"/>
            <a:ext cx="8306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gđa</a:t>
            </a:r>
            <a:endParaRPr sz="2400" dirty="0"/>
          </a:p>
        </p:txBody>
      </p:sp>
      <p:sp>
        <p:nvSpPr>
          <p:cNvPr id="285" name="Google Shape;285;p24"/>
          <p:cNvSpPr/>
          <p:nvPr/>
        </p:nvSpPr>
        <p:spPr>
          <a:xfrm>
            <a:off x="4766697" y="2808538"/>
            <a:ext cx="8913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itd</a:t>
            </a:r>
            <a:r>
              <a:rPr lang="hr-HR" sz="20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86" name="Google Shape;286;p24"/>
          <p:cNvSpPr/>
          <p:nvPr/>
        </p:nvSpPr>
        <p:spPr>
          <a:xfrm>
            <a:off x="1837131" y="3368926"/>
            <a:ext cx="5697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dr</a:t>
            </a:r>
            <a:r>
              <a:rPr lang="hr-HR" sz="20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87" name="Google Shape;287;p24"/>
          <p:cNvSpPr/>
          <p:nvPr/>
        </p:nvSpPr>
        <p:spPr>
          <a:xfrm>
            <a:off x="5485064" y="3391885"/>
            <a:ext cx="6902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OŠ</a:t>
            </a:r>
            <a:endParaRPr sz="2400" dirty="0"/>
          </a:p>
        </p:txBody>
      </p:sp>
      <p:sp>
        <p:nvSpPr>
          <p:cNvPr id="288" name="Google Shape;288;p24"/>
          <p:cNvSpPr/>
          <p:nvPr/>
        </p:nvSpPr>
        <p:spPr>
          <a:xfrm>
            <a:off x="711219" y="4469017"/>
            <a:ext cx="9634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HAZU</a:t>
            </a:r>
            <a:endParaRPr sz="2400" dirty="0"/>
          </a:p>
        </p:txBody>
      </p:sp>
      <p:sp>
        <p:nvSpPr>
          <p:cNvPr id="289" name="Google Shape;289;p24"/>
          <p:cNvSpPr/>
          <p:nvPr/>
        </p:nvSpPr>
        <p:spPr>
          <a:xfrm>
            <a:off x="1063389" y="5172388"/>
            <a:ext cx="14845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NASA-om</a:t>
            </a:r>
            <a:endParaRPr sz="2400" dirty="0"/>
          </a:p>
        </p:txBody>
      </p:sp>
      <p:sp>
        <p:nvSpPr>
          <p:cNvPr id="290" name="Google Shape;290;p24"/>
          <p:cNvSpPr/>
          <p:nvPr/>
        </p:nvSpPr>
        <p:spPr>
          <a:xfrm>
            <a:off x="2996184" y="5172388"/>
            <a:ext cx="2535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96" name="Google Shape;296;p2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7" name="Google Shape;297;p2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5"/>
          <p:cNvSpPr txBox="1"/>
          <p:nvPr/>
        </p:nvSpPr>
        <p:spPr>
          <a:xfrm>
            <a:off x="8041051" y="1988971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302" name="Google Shape;302;p2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35034" y="2573747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5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4" name="Google Shape;304;p25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5" name="Google Shape;305;p25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6" name="Google Shape;306;p25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4341810" y="1233489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07" name="Google Shape;307;p25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4341810" y="2747315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08" name="Google Shape;308;p25"/>
          <p:cNvSpPr txBox="1"/>
          <p:nvPr/>
        </p:nvSpPr>
        <p:spPr>
          <a:xfrm>
            <a:off x="1881568" y="1174597"/>
            <a:ext cx="171055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Zaigraj igricu i provjeri razlikuješ li pokrate od kratica.</a:t>
            </a:r>
            <a:endParaRPr/>
          </a:p>
        </p:txBody>
      </p:sp>
      <p:sp>
        <p:nvSpPr>
          <p:cNvPr id="309" name="Google Shape;309;p25"/>
          <p:cNvSpPr/>
          <p:nvPr/>
        </p:nvSpPr>
        <p:spPr>
          <a:xfrm>
            <a:off x="1867037" y="2648166"/>
            <a:ext cx="247477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Prijatelj/prijateljica iz školske klupe neka glasno izgovara različite pokrate i kratice, a ti ih pravilno zapiši.</a:t>
            </a:r>
            <a:endParaRPr/>
          </a:p>
        </p:txBody>
      </p:sp>
      <p:sp>
        <p:nvSpPr>
          <p:cNvPr id="310" name="Google Shape;310;p25"/>
          <p:cNvSpPr txBox="1"/>
          <p:nvPr/>
        </p:nvSpPr>
        <p:spPr>
          <a:xfrm>
            <a:off x="1860196" y="4206913"/>
            <a:ext cx="19239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Zaigraj i ponovi pisanje kratica i pokrata.</a:t>
            </a:r>
            <a:endParaRPr/>
          </a:p>
        </p:txBody>
      </p:sp>
      <p:sp>
        <p:nvSpPr>
          <p:cNvPr id="311" name="Google Shape;311;p25"/>
          <p:cNvSpPr/>
          <p:nvPr/>
        </p:nvSpPr>
        <p:spPr>
          <a:xfrm>
            <a:off x="5550489" y="1158557"/>
            <a:ext cx="199147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poruku prijatelju/prijateljici iz razreda u kojoj ćeš koristiti kratice i pokrate</a:t>
            </a:r>
            <a:endParaRPr/>
          </a:p>
        </p:txBody>
      </p:sp>
      <p:sp>
        <p:nvSpPr>
          <p:cNvPr id="312" name="Google Shape;312;p25"/>
          <p:cNvSpPr txBox="1"/>
          <p:nvPr/>
        </p:nvSpPr>
        <p:spPr>
          <a:xfrm>
            <a:off x="5590103" y="2752518"/>
            <a:ext cx="119678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znanje izlaznom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7796037" y="1574889"/>
            <a:ext cx="393229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Kratice i pokrate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47268" y="997707"/>
            <a:ext cx="4054304" cy="384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45576" y="1496893"/>
            <a:ext cx="1692352" cy="256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4811175" y="1421765"/>
            <a:ext cx="1254803" cy="267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244023" y="912118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8">
            <a:alphaModFix/>
          </a:blip>
          <a:srcRect t="1117"/>
          <a:stretch/>
        </p:blipFill>
        <p:spPr>
          <a:xfrm rot="-165580">
            <a:off x="740619" y="566104"/>
            <a:ext cx="4051798" cy="542495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7840038" y="1663148"/>
            <a:ext cx="255886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si kratice već upotrebljavao/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upotrebljavala? Kako se pišu kratice padeža i rečeničnih dijelova?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53" y="1413510"/>
            <a:ext cx="7431229" cy="417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9" name="Google Shape;119;p16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393602" y="909019"/>
            <a:ext cx="4124247" cy="4245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8399098" y="1121123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 dirty="0"/>
          </a:p>
        </p:txBody>
      </p:sp>
      <p:sp>
        <p:nvSpPr>
          <p:cNvPr id="124" name="Google Shape;124;p16"/>
          <p:cNvSpPr/>
          <p:nvPr/>
        </p:nvSpPr>
        <p:spPr>
          <a:xfrm>
            <a:off x="8046773" y="1913707"/>
            <a:ext cx="323082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Pronađi u tekstu dopisivanja sve kratice i pokrate. Prepiši ih u bilježnicu i pored njih napiši puni izraz. Kako nastaju kratice?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1" name="Google Shape;131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7503" y="1040025"/>
            <a:ext cx="4860872" cy="47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735477" y="4657951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6989276" y="4617337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94810" y="597641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8815163" y="116122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8189525" y="1862841"/>
            <a:ext cx="35539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KRATICE I POKRATE</a:t>
            </a:r>
            <a:endParaRPr sz="2400" dirty="0"/>
          </a:p>
        </p:txBody>
      </p:sp>
      <p:sp>
        <p:nvSpPr>
          <p:cNvPr id="137" name="Google Shape;137;p17"/>
          <p:cNvSpPr/>
          <p:nvPr/>
        </p:nvSpPr>
        <p:spPr>
          <a:xfrm>
            <a:off x="1108580" y="665056"/>
            <a:ext cx="73490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Koju razliku između kratica i pokrata uočavaš na prvi pogled? Zašto upotrebljavamo kratice i pokrate? Kako glase pune riječi?</a:t>
            </a:r>
            <a:endParaRPr sz="2400" dirty="0"/>
          </a:p>
        </p:txBody>
      </p:sp>
      <p:sp>
        <p:nvSpPr>
          <p:cNvPr id="138" name="Google Shape;138;p17"/>
          <p:cNvSpPr/>
          <p:nvPr/>
        </p:nvSpPr>
        <p:spPr>
          <a:xfrm>
            <a:off x="1849179" y="1940841"/>
            <a:ext cx="45216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li dolazila ona gđa iz EU-a o. g.?</a:t>
            </a:r>
            <a:endParaRPr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2382846" y="2958886"/>
            <a:ext cx="1855981" cy="185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gđa              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EU               </a:t>
            </a:r>
            <a:endParaRPr sz="2400" b="1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o. g.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3872803" y="3203869"/>
            <a:ext cx="15040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gospođa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3835827" y="3958825"/>
            <a:ext cx="21351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Europska unija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3872803" y="4781589"/>
            <a:ext cx="20379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 godine</a:t>
            </a:r>
            <a:endParaRPr sz="2400" dirty="0"/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380" y="2615329"/>
            <a:ext cx="1448249" cy="304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/>
          <p:nvPr/>
        </p:nvSpPr>
        <p:spPr>
          <a:xfrm>
            <a:off x="8189525" y="2370568"/>
            <a:ext cx="323477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Kratice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 skraćene riječi ili izrazi. Nastaju kraćenjem jedne ili više riječi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Pokrate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najčešće nastaju kraćenjem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višerječnog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1" name="Google Shape;151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835817" y="1231805"/>
            <a:ext cx="4188386" cy="411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08020" y="4554283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459648" y="4870102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85159" y="596869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9177530" y="1328350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9538588" y="2041467"/>
            <a:ext cx="15068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KRATICE</a:t>
            </a:r>
            <a:endParaRPr sz="2400" dirty="0"/>
          </a:p>
        </p:txBody>
      </p:sp>
      <p:sp>
        <p:nvSpPr>
          <p:cNvPr id="157" name="Google Shape;157;p18"/>
          <p:cNvSpPr/>
          <p:nvPr/>
        </p:nvSpPr>
        <p:spPr>
          <a:xfrm>
            <a:off x="1812405" y="540627"/>
            <a:ext cx="80176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 kratica. Na koji se način riječi mogu kratiti? Utvrdi kako nastaju kratice.</a:t>
            </a:r>
            <a:endParaRPr sz="2400" dirty="0"/>
          </a:p>
        </p:txBody>
      </p:sp>
      <p:sp>
        <p:nvSpPr>
          <p:cNvPr id="158" name="Google Shape;158;p18"/>
          <p:cNvSpPr/>
          <p:nvPr/>
        </p:nvSpPr>
        <p:spPr>
          <a:xfrm>
            <a:off x="8446633" y="2518531"/>
            <a:ext cx="30846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završavaju točkom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iznimke su kratice gđa, gđica,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fra,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pišu se malim slovima</a:t>
            </a:r>
            <a:endParaRPr sz="2400" dirty="0"/>
          </a:p>
        </p:txBody>
      </p:sp>
      <p:sp>
        <p:nvSpPr>
          <p:cNvPr id="159" name="Google Shape;159;p18"/>
          <p:cNvSpPr/>
          <p:nvPr/>
        </p:nvSpPr>
        <p:spPr>
          <a:xfrm>
            <a:off x="5636943" y="1683946"/>
            <a:ext cx="2517603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kraćenje jedne riječi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azred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t.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očka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br.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oj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ožina</a:t>
            </a:r>
            <a:endParaRPr sz="2400" dirty="0"/>
          </a:p>
        </p:txBody>
      </p:sp>
      <p:sp>
        <p:nvSpPr>
          <p:cNvPr id="160" name="Google Shape;160;p18"/>
          <p:cNvSpPr/>
          <p:nvPr/>
        </p:nvSpPr>
        <p:spPr>
          <a:xfrm>
            <a:off x="250245" y="1717792"/>
            <a:ext cx="2856817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kraćenje više riječi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tj.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 r.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uški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ž. r.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ž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enski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r.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rednji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itd.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alje</a:t>
            </a:r>
            <a:endParaRPr sz="2400" dirty="0"/>
          </a:p>
        </p:txBody>
      </p:sp>
      <p:pic>
        <p:nvPicPr>
          <p:cNvPr id="161" name="Google Shape;161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01636" y="2288032"/>
            <a:ext cx="2880122" cy="2811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741" y="2751596"/>
            <a:ext cx="1530357" cy="3217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8" name="Google Shape;168;p19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433549" y="1005430"/>
            <a:ext cx="4314029" cy="423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08020" y="4554283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9459648" y="4870102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85159" y="596869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8947155" y="1210838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8520635" y="1950985"/>
            <a:ext cx="23873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SKLONIDBA KRATICA</a:t>
            </a:r>
            <a:endParaRPr sz="2400" dirty="0"/>
          </a:p>
        </p:txBody>
      </p:sp>
      <p:sp>
        <p:nvSpPr>
          <p:cNvPr id="174" name="Google Shape;174;p19"/>
          <p:cNvSpPr/>
          <p:nvPr/>
        </p:nvSpPr>
        <p:spPr>
          <a:xfrm>
            <a:off x="2175677" y="541644"/>
            <a:ext cx="54971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 kratica. Sklanjaju li se kratice? Ima li iznimaka?</a:t>
            </a:r>
            <a:endParaRPr sz="2400" dirty="0"/>
          </a:p>
        </p:txBody>
      </p:sp>
      <p:sp>
        <p:nvSpPr>
          <p:cNvPr id="175" name="Google Shape;175;p19"/>
          <p:cNvSpPr/>
          <p:nvPr/>
        </p:nvSpPr>
        <p:spPr>
          <a:xfrm>
            <a:off x="8132099" y="2891803"/>
            <a:ext cx="34072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Kratice se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sklanjaju.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Iznimka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kratice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gđa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gđica.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5652042" y="2229727"/>
            <a:ext cx="1990338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–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gđa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–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gđe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–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gđi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gđu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–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gđo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–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gđi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–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gđo</a:t>
            </a:r>
            <a:endParaRPr sz="2400" dirty="0"/>
          </a:p>
        </p:txBody>
      </p:sp>
      <p:sp>
        <p:nvSpPr>
          <p:cNvPr id="177" name="Google Shape;177;p19"/>
          <p:cNvSpPr txBox="1"/>
          <p:nvPr/>
        </p:nvSpPr>
        <p:spPr>
          <a:xfrm>
            <a:off x="171489" y="1541020"/>
            <a:ext cx="636785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Jučer sam </a:t>
            </a:r>
            <a:r>
              <a:rPr lang="hr-HR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Peterliću pričao o </a:t>
            </a:r>
            <a:r>
              <a:rPr lang="hr-HR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gđi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Jasenki.</a:t>
            </a:r>
            <a:endParaRPr sz="24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Prof.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Novak govorio je o </a:t>
            </a:r>
            <a:r>
              <a:rPr lang="hr-HR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štok.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narječju.</a:t>
            </a:r>
            <a:endParaRPr sz="2400" dirty="0"/>
          </a:p>
        </p:txBody>
      </p:sp>
      <p:sp>
        <p:nvSpPr>
          <p:cNvPr id="178" name="Google Shape;178;p19"/>
          <p:cNvSpPr/>
          <p:nvPr/>
        </p:nvSpPr>
        <p:spPr>
          <a:xfrm>
            <a:off x="2364906" y="3712943"/>
            <a:ext cx="30617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sklonidba kratice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gđa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6" name="Google Shape;186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809145" y="1531526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8940715" y="1501868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9090159" y="2266040"/>
            <a:ext cx="15641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POKRATE</a:t>
            </a:r>
            <a:endParaRPr sz="2400" dirty="0"/>
          </a:p>
        </p:txBody>
      </p:sp>
      <p:sp>
        <p:nvSpPr>
          <p:cNvPr id="192" name="Google Shape;192;p20"/>
          <p:cNvSpPr/>
          <p:nvPr/>
        </p:nvSpPr>
        <p:spPr>
          <a:xfrm>
            <a:off x="3277190" y="248607"/>
            <a:ext cx="64019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nastaju pokrate? Kako se pišu pokrate? Upotrebljavamo li točku pišući pokrate?</a:t>
            </a:r>
            <a:endParaRPr sz="2400" dirty="0"/>
          </a:p>
        </p:txBody>
      </p:sp>
      <p:sp>
        <p:nvSpPr>
          <p:cNvPr id="193" name="Google Shape;193;p20"/>
          <p:cNvSpPr/>
          <p:nvPr/>
        </p:nvSpPr>
        <p:spPr>
          <a:xfrm>
            <a:off x="213188" y="1120734"/>
            <a:ext cx="6096000" cy="281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HNK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rvatsko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arodno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azalište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OIB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sobni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dentifikacijski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roj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epublika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rvatska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atica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rvatska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OŠ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snovna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š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rvatski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uto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endParaRPr sz="2400" dirty="0"/>
          </a:p>
        </p:txBody>
      </p:sp>
      <p:pic>
        <p:nvPicPr>
          <p:cNvPr id="194" name="Google Shape;194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77659" y="2475014"/>
            <a:ext cx="3345150" cy="3587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/>
          <p:nvPr/>
        </p:nvSpPr>
        <p:spPr>
          <a:xfrm>
            <a:off x="8443009" y="2717300"/>
            <a:ext cx="281946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pišu bez točaka i velikim slovima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iznimka su pokrate iz latinskoga jezika</a:t>
            </a:r>
            <a:endParaRPr sz="2400" dirty="0"/>
          </a:p>
        </p:txBody>
      </p:sp>
      <p:sp>
        <p:nvSpPr>
          <p:cNvPr id="196" name="Google Shape;196;p20"/>
          <p:cNvSpPr txBox="1"/>
          <p:nvPr/>
        </p:nvSpPr>
        <p:spPr>
          <a:xfrm>
            <a:off x="315193" y="4653761"/>
            <a:ext cx="365674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lat. jezik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S.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 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criptum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‘poslije napisanog’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3" name="Google Shape;203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539896" y="922121"/>
            <a:ext cx="4590563" cy="454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731283" y="4663791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215436" y="4745642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07001" y="5885223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/>
          <p:nvPr/>
        </p:nvSpPr>
        <p:spPr>
          <a:xfrm>
            <a:off x="9047067" y="921926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8431859" y="1685047"/>
            <a:ext cx="3091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SKLONIDBA POKRATA </a:t>
            </a:r>
            <a:endParaRPr sz="2400" dirty="0"/>
          </a:p>
        </p:txBody>
      </p:sp>
      <p:sp>
        <p:nvSpPr>
          <p:cNvPr id="209" name="Google Shape;209;p21"/>
          <p:cNvSpPr/>
          <p:nvPr/>
        </p:nvSpPr>
        <p:spPr>
          <a:xfrm>
            <a:off x="2259532" y="431396"/>
            <a:ext cx="70438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Mogu li se pokrate sklanjati? Odredi padež istaknutim pokratama. </a:t>
            </a:r>
            <a:endParaRPr sz="2400" dirty="0"/>
          </a:p>
        </p:txBody>
      </p:sp>
      <p:sp>
        <p:nvSpPr>
          <p:cNvPr id="210" name="Google Shape;210;p21"/>
          <p:cNvSpPr/>
          <p:nvPr/>
        </p:nvSpPr>
        <p:spPr>
          <a:xfrm>
            <a:off x="119427" y="1445450"/>
            <a:ext cx="8137641" cy="50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Ponosim se osječkim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HNK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INA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kupujemo gorivo.</a:t>
            </a:r>
            <a:endParaRPr sz="2400" dirty="0"/>
          </a:p>
        </p:txBody>
      </p:sp>
      <p:sp>
        <p:nvSpPr>
          <p:cNvPr id="211" name="Google Shape;211;p21"/>
          <p:cNvSpPr txBox="1"/>
          <p:nvPr/>
        </p:nvSpPr>
        <p:spPr>
          <a:xfrm>
            <a:off x="3080566" y="1262418"/>
            <a:ext cx="3361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/>
          </a:p>
        </p:txBody>
      </p:sp>
      <p:sp>
        <p:nvSpPr>
          <p:cNvPr id="212" name="Google Shape;212;p21"/>
          <p:cNvSpPr txBox="1"/>
          <p:nvPr/>
        </p:nvSpPr>
        <p:spPr>
          <a:xfrm flipH="1">
            <a:off x="5238044" y="1197933"/>
            <a:ext cx="510680" cy="48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400" dirty="0"/>
          </a:p>
        </p:txBody>
      </p:sp>
      <p:sp>
        <p:nvSpPr>
          <p:cNvPr id="213" name="Google Shape;213;p21"/>
          <p:cNvSpPr/>
          <p:nvPr/>
        </p:nvSpPr>
        <p:spPr>
          <a:xfrm>
            <a:off x="980833" y="2428032"/>
            <a:ext cx="1909116" cy="281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– HNK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– HNK-a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– HNK-u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HNK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– HNK-u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– HNK-om </a:t>
            </a:r>
            <a:endParaRPr sz="2400" dirty="0"/>
          </a:p>
        </p:txBody>
      </p:sp>
      <p:sp>
        <p:nvSpPr>
          <p:cNvPr id="214" name="Google Shape;214;p21"/>
          <p:cNvSpPr/>
          <p:nvPr/>
        </p:nvSpPr>
        <p:spPr>
          <a:xfrm>
            <a:off x="4786533" y="2391964"/>
            <a:ext cx="2748302" cy="281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– INA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– INA-e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– INA-i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INA-u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– INA-i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– INA-om</a:t>
            </a:r>
            <a:endParaRPr sz="2400" dirty="0"/>
          </a:p>
        </p:txBody>
      </p:sp>
      <p:sp>
        <p:nvSpPr>
          <p:cNvPr id="215" name="Google Shape;215;p21"/>
          <p:cNvSpPr txBox="1"/>
          <p:nvPr/>
        </p:nvSpPr>
        <p:spPr>
          <a:xfrm>
            <a:off x="1240644" y="1951742"/>
            <a:ext cx="9412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m. r. </a:t>
            </a:r>
            <a:endParaRPr sz="2400" dirty="0"/>
          </a:p>
        </p:txBody>
      </p:sp>
      <p:sp>
        <p:nvSpPr>
          <p:cNvPr id="216" name="Google Shape;216;p21"/>
          <p:cNvSpPr txBox="1"/>
          <p:nvPr/>
        </p:nvSpPr>
        <p:spPr>
          <a:xfrm>
            <a:off x="4961324" y="2055595"/>
            <a:ext cx="9412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ž. r. </a:t>
            </a:r>
            <a:endParaRPr sz="2400" dirty="0"/>
          </a:p>
        </p:txBody>
      </p:sp>
      <p:sp>
        <p:nvSpPr>
          <p:cNvPr id="217" name="Google Shape;217;p21"/>
          <p:cNvSpPr txBox="1"/>
          <p:nvPr/>
        </p:nvSpPr>
        <p:spPr>
          <a:xfrm>
            <a:off x="3625356" y="5785667"/>
            <a:ext cx="45350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završno se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piše, ali se ne čita</a:t>
            </a:r>
            <a:endParaRPr sz="2400" dirty="0"/>
          </a:p>
        </p:txBody>
      </p:sp>
      <p:sp>
        <p:nvSpPr>
          <p:cNvPr id="218" name="Google Shape;218;p21"/>
          <p:cNvSpPr/>
          <p:nvPr/>
        </p:nvSpPr>
        <p:spPr>
          <a:xfrm>
            <a:off x="8431859" y="2001346"/>
            <a:ext cx="326672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Pokrate se sklanjaju tako da se osnovnom obliku pokrate doda padežni nastavak.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Između pokrate i padežnog nastavka umeće se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spojnica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764</Words>
  <Application>Microsoft Office PowerPoint</Application>
  <PresentationFormat>Široki zaslon</PresentationFormat>
  <Paragraphs>144</Paragraphs>
  <Slides>13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6</cp:revision>
  <dcterms:modified xsi:type="dcterms:W3CDTF">2020-09-20T19:29:03Z</dcterms:modified>
</cp:coreProperties>
</file>